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2"/>
  </p:notesMasterIdLst>
  <p:sldIdLst>
    <p:sldId id="260" r:id="rId5"/>
    <p:sldId id="287" r:id="rId6"/>
    <p:sldId id="324" r:id="rId7"/>
    <p:sldId id="330" r:id="rId8"/>
    <p:sldId id="320" r:id="rId9"/>
    <p:sldId id="326" r:id="rId10"/>
    <p:sldId id="327" r:id="rId11"/>
    <p:sldId id="318" r:id="rId12"/>
    <p:sldId id="292" r:id="rId13"/>
    <p:sldId id="294" r:id="rId14"/>
    <p:sldId id="295" r:id="rId15"/>
    <p:sldId id="321" r:id="rId16"/>
    <p:sldId id="307" r:id="rId17"/>
    <p:sldId id="266" r:id="rId18"/>
    <p:sldId id="267" r:id="rId19"/>
    <p:sldId id="293" r:id="rId20"/>
    <p:sldId id="309" r:id="rId21"/>
    <p:sldId id="312" r:id="rId22"/>
    <p:sldId id="313" r:id="rId23"/>
    <p:sldId id="310" r:id="rId24"/>
    <p:sldId id="299" r:id="rId25"/>
    <p:sldId id="300" r:id="rId26"/>
    <p:sldId id="265" r:id="rId27"/>
    <p:sldId id="331" r:id="rId28"/>
    <p:sldId id="323" r:id="rId29"/>
    <p:sldId id="328" r:id="rId30"/>
    <p:sldId id="280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93D"/>
    <a:srgbClr val="83A83F"/>
    <a:srgbClr val="B95659"/>
    <a:srgbClr val="EC9F3C"/>
    <a:srgbClr val="C3DD93"/>
    <a:srgbClr val="716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761"/>
    <p:restoredTop sz="73273" autoAdjust="0"/>
  </p:normalViewPr>
  <p:slideViewPr>
    <p:cSldViewPr snapToGrid="0">
      <p:cViewPr varScale="1">
        <p:scale>
          <a:sx n="82" d="100"/>
          <a:sy n="82" d="100"/>
        </p:scale>
        <p:origin x="175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E6E0B-E127-0629-15E0-318B7A082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7E81DA-FB32-843F-FA31-CF99D43C6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7892A0-FB24-9E4B-F837-CF9404DD8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Les locuteurs de langue maternelle, en collaboration avec leur église locale, </a:t>
            </a:r>
            <a:r>
              <a:rPr lang="fr-FR" dirty="0" err="1"/>
              <a:t>prennentla</a:t>
            </a:r>
            <a:r>
              <a:rPr lang="fr-FR" dirty="0"/>
              <a:t> responsabilité de traduire la Bible dans la langue du cœur de leur </a:t>
            </a:r>
            <a:r>
              <a:rPr lang="fr-FR" dirty="0" err="1"/>
              <a:t>communautélocale</a:t>
            </a:r>
            <a:endParaRPr lang="fr-FR" dirty="0"/>
          </a:p>
          <a:p>
            <a:pPr marL="228600" indent="-228600">
              <a:buAutoNum type="arabicPeriod"/>
            </a:pPr>
            <a:r>
              <a:rPr lang="fr-FR" dirty="0"/>
              <a:t>L'église locale gère l'accessibilité de la communauté aux Écritures traduites.</a:t>
            </a:r>
          </a:p>
          <a:p>
            <a:pPr marL="228600" indent="-228600">
              <a:buAutoNum type="arabicPeriod"/>
            </a:pPr>
            <a:r>
              <a:rPr lang="fr-FR" dirty="0"/>
              <a:t>Un raffinement et une révision continus auront lieu au sein de la communauté, </a:t>
            </a:r>
            <a:r>
              <a:rPr lang="fr-FR" dirty="0" err="1"/>
              <a:t>avecdes</a:t>
            </a:r>
            <a:r>
              <a:rPr lang="fr-FR" dirty="0"/>
              <a:t> locuteurs chrétiens de langue maternelle.</a:t>
            </a:r>
          </a:p>
          <a:p>
            <a:pPr marL="228600" indent="-228600">
              <a:buAutoNum type="arabicPeriod"/>
            </a:pPr>
            <a:r>
              <a:rPr lang="fr-FR" b="1" dirty="0"/>
              <a:t>L'église engage la communauté locale dans l'utilisation des Écritures.</a:t>
            </a:r>
          </a:p>
          <a:p>
            <a:pPr marL="228600" indent="-228600">
              <a:buAutoNum type="arabicPeriod"/>
            </a:pPr>
            <a:r>
              <a:rPr lang="fr-FR" dirty="0"/>
              <a:t>L'église locale partage le concept et la méthodologie de traduction de la </a:t>
            </a:r>
            <a:r>
              <a:rPr lang="fr-FR" dirty="0" err="1"/>
              <a:t>Bibleappartenant</a:t>
            </a:r>
            <a:r>
              <a:rPr lang="fr-FR" dirty="0"/>
              <a:t> à l'église avec d'autres communautés linguistiques.</a:t>
            </a:r>
          </a:p>
          <a:p>
            <a:pPr marL="228600" indent="-228600">
              <a:buAutoNum type="arabicPeriod"/>
            </a:pPr>
            <a:r>
              <a:rPr lang="fr-FR" dirty="0"/>
              <a:t>L'église locale s'approprie les révisions et les mises à jour générationnelles </a:t>
            </a:r>
            <a:r>
              <a:rPr lang="fr-FR" dirty="0" err="1"/>
              <a:t>desÉcritures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11D9D-011C-4ABC-59AC-89C769B9A8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72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translated devotional about Faith with a focus on Hebrews chapter 11. The numbers 1-5 can represent days to read if desired. These devotionals can be used at home or at church study groups.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A9AA6-D776-47DB-BD05-B02BC96166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8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A9AA6-D776-47DB-BD05-B02BC96166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0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69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are 3 bookmarks on 1 page. Showing that we can provide resources that are cost-effective for the community.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24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96F61-82C2-FEDD-0276-22F2E7FBE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A401BC-8D86-F377-5AB7-D3A5B3B719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738895-4BBB-536B-2EFE-6435D09E97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D76E1-C45A-378A-6495-2CD46F4195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67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is God worksheet – use to practice in the group to taste and experience the SE resources.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42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DA6D4-DDDB-7901-755F-01CEAAEE7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9A7608-ED84-2D0E-2314-E8CFFCCBA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E306A-9BAA-9B74-A40D-275463DE9B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4CE8A-C5AD-D3D6-E32A-5CD3BD553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86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need is unique per language group. And we will do our best to help your community if desired.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86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on S.E.A. to review and create </a:t>
            </a:r>
            <a:r>
              <a:rPr lang="en-US" b="1" dirty="0"/>
              <a:t>familiarity</a:t>
            </a:r>
            <a:r>
              <a:rPr lang="en-US" dirty="0"/>
              <a:t>. Answer the translators’ questions if something is not clear. </a:t>
            </a:r>
            <a:r>
              <a:rPr lang="en-US" u="sng" dirty="0"/>
              <a:t>(Do not </a:t>
            </a:r>
            <a:r>
              <a:rPr lang="en-US" dirty="0"/>
              <a:t>fill out the SEA form until ready to receive WA’s assistance.)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A9AA6-D776-47DB-BD05-B02BC96166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23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BOF will be used once a language group has used their translated mother tongue Bible to receive accurate and more detailed testimonies. Someone from SE may reach out at </a:t>
            </a:r>
            <a:r>
              <a:rPr lang="en-US"/>
              <a:t>a certain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69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may remember, from when you were first trained by WA in Church-Owned Bible Translation (or COBT), that these are the 6 behaviors that follow from the 4 COBT beliefs of Ability, Authority, Responsibility, and Accountability. We are focusing here on the fourth behavior, the responsibility the church has for Scripture engagement in their own local community.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66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21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10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06751-7D7C-35C1-11A0-52A058FF4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16B56B-1608-8FF1-A612-98296FB0FA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A5FBEA-3AA9-6790-07AF-7CB8920B8E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you think the engagement level will stay the same or will it change?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B8797-6234-9D63-0904-ECCB2BDBD4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770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747C8-1113-0621-9233-B405F12EC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11EFED-38F6-1503-308E-AD281C183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F665EF-BA53-8ACD-6DC9-1A9B88B21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Creating a plan – explain the purpose first before allowing time to discuss these questions.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9A1FD-64AD-9669-9FBD-B8CB031334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41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Phase 2- WA SE service</a:t>
            </a:r>
          </a:p>
          <a:p>
            <a:endParaRPr lang="en-US" dirty="0"/>
          </a:p>
          <a:p>
            <a:r>
              <a:rPr lang="en-US" dirty="0"/>
              <a:t>Illustration from Good News Productions Inc. on </a:t>
            </a:r>
            <a:r>
              <a:rPr lang="en-US" dirty="0" err="1"/>
              <a:t>freebibleimages.org</a:t>
            </a:r>
            <a:r>
              <a:rPr lang="en-US" dirty="0"/>
              <a:t>, CC-BY ND, NC</a:t>
            </a:r>
          </a:p>
          <a:p>
            <a:r>
              <a:rPr lang="en-US" dirty="0"/>
              <a:t>Artist: Paula Nash Giltner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23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68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59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A3781-2606-CE56-A563-DD7D269E1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800168-FF8E-409B-66C6-7105C04C81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BD6AF6-550B-2731-15C2-EF85438DC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EDBB3-D8F8-AE49-D2E6-B891BC5C14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7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7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Scripture Engagement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9BB3AA-E29B-DC6F-C847-C861825AF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" t="650" r="-1566" b="52235"/>
          <a:stretch/>
        </p:blipFill>
        <p:spPr>
          <a:xfrm>
            <a:off x="-4159" y="1789750"/>
            <a:ext cx="9275890" cy="483868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78E06-14D4-B801-5CA6-B075A3066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7517E8-D223-FAAC-3061-C620C637452B}"/>
              </a:ext>
            </a:extLst>
          </p:cNvPr>
          <p:cNvSpPr txBox="1"/>
          <p:nvPr/>
        </p:nvSpPr>
        <p:spPr>
          <a:xfrm>
            <a:off x="1848235" y="1434465"/>
            <a:ext cx="82172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Scripture Engagement provides </a:t>
            </a:r>
          </a:p>
          <a:p>
            <a:pPr algn="ctr"/>
            <a:r>
              <a:rPr lang="en-US" sz="2800" b="1" dirty="0">
                <a:solidFill>
                  <a:srgbClr val="FBA93D"/>
                </a:solidFill>
              </a:rPr>
              <a:t>training</a:t>
            </a:r>
            <a:r>
              <a:rPr lang="en-US" sz="2800" b="1" dirty="0"/>
              <a:t> and </a:t>
            </a:r>
            <a:r>
              <a:rPr lang="en-US" sz="2800" b="1" dirty="0">
                <a:solidFill>
                  <a:srgbClr val="B95659"/>
                </a:solidFill>
              </a:rPr>
              <a:t>resources</a:t>
            </a:r>
            <a:r>
              <a:rPr lang="en-US" sz="2800" b="1" dirty="0"/>
              <a:t> </a:t>
            </a:r>
          </a:p>
          <a:p>
            <a:pPr algn="ctr"/>
            <a:r>
              <a:rPr lang="en-US" sz="2800" b="1" dirty="0"/>
              <a:t>to help language groups  </a:t>
            </a:r>
            <a:br>
              <a:rPr lang="en-US" sz="2800" b="1" dirty="0"/>
            </a:br>
            <a:r>
              <a:rPr lang="en-US" sz="2800" b="1" dirty="0"/>
              <a:t>become </a:t>
            </a:r>
            <a:r>
              <a:rPr lang="en-US" sz="2800" b="1" dirty="0">
                <a:solidFill>
                  <a:srgbClr val="83A83F"/>
                </a:solidFill>
              </a:rPr>
              <a:t>actively involved </a:t>
            </a:r>
            <a:r>
              <a:rPr lang="en-US" sz="2800" b="1" dirty="0"/>
              <a:t>with </a:t>
            </a:r>
          </a:p>
          <a:p>
            <a:pPr algn="ctr"/>
            <a:r>
              <a:rPr lang="en-US" sz="2800" b="1" dirty="0"/>
              <a:t>their newly translated Bible.</a:t>
            </a:r>
          </a:p>
        </p:txBody>
      </p:sp>
      <p:pic>
        <p:nvPicPr>
          <p:cNvPr id="3" name="Picture 2" descr="A group of people sitting in chairs&#10;&#10;Description automatically generated">
            <a:extLst>
              <a:ext uri="{FF2B5EF4-FFF2-40B4-BE49-F238E27FC236}">
                <a16:creationId xmlns:a16="http://schemas.microsoft.com/office/drawing/2014/main" id="{FC5BA881-0757-DA03-834A-765B6BC58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" t="33904" r="27928"/>
          <a:stretch/>
        </p:blipFill>
        <p:spPr>
          <a:xfrm rot="5400000">
            <a:off x="-64832" y="1365763"/>
            <a:ext cx="3336325" cy="2384171"/>
          </a:xfrm>
          <a:prstGeom prst="roundRect">
            <a:avLst/>
          </a:prstGeom>
          <a:ln w="57150">
            <a:solidFill>
              <a:srgbClr val="FBA93D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E3EB79-2983-ADF4-6F8D-33FDA17FB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7" b="12283"/>
          <a:stretch/>
        </p:blipFill>
        <p:spPr>
          <a:xfrm>
            <a:off x="4239457" y="4313702"/>
            <a:ext cx="3581469" cy="1938300"/>
          </a:xfrm>
          <a:prstGeom prst="roundRect">
            <a:avLst>
              <a:gd name="adj" fmla="val 9911"/>
            </a:avLst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530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07FB5-9F06-6B29-D294-C272D88D9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84AB5-0524-89D8-8A7D-B54844ACC749}"/>
              </a:ext>
            </a:extLst>
          </p:cNvPr>
          <p:cNvSpPr txBox="1"/>
          <p:nvPr/>
        </p:nvSpPr>
        <p:spPr>
          <a:xfrm>
            <a:off x="-480646" y="1340962"/>
            <a:ext cx="55695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Resources can help </a:t>
            </a:r>
            <a:br>
              <a:rPr lang="en-US" sz="2800" b="1" dirty="0"/>
            </a:br>
            <a:r>
              <a:rPr lang="en-US" sz="2800" b="1" dirty="0"/>
              <a:t>people to </a:t>
            </a:r>
            <a:r>
              <a:rPr lang="en-US" sz="2800" b="1" dirty="0">
                <a:solidFill>
                  <a:srgbClr val="83A83F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use</a:t>
            </a:r>
            <a:r>
              <a:rPr lang="en-US" sz="2800" b="1" dirty="0">
                <a:latin typeface="Arial" panose="020B0604020202020204" pitchFamily="34" charset="0"/>
                <a:ea typeface="Calibri" panose="020F0502020204030204" pitchFamily="34" charset="0"/>
              </a:rPr>
              <a:t>, </a:t>
            </a:r>
            <a:r>
              <a:rPr lang="en-US" sz="2800" b="1" dirty="0">
                <a:solidFill>
                  <a:srgbClr val="EC9F3C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love</a:t>
            </a:r>
            <a:r>
              <a:rPr lang="en-US" sz="2800" b="1" dirty="0">
                <a:latin typeface="Arial" panose="020B0604020202020204" pitchFamily="34" charset="0"/>
                <a:ea typeface="Calibri" panose="020F0502020204030204" pitchFamily="34" charset="0"/>
              </a:rPr>
              <a:t>, </a:t>
            </a:r>
            <a:br>
              <a:rPr lang="en-US" sz="2800" b="1" dirty="0"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ea typeface="Calibri" panose="020F0502020204030204" pitchFamily="34" charset="0"/>
              </a:rPr>
              <a:t>and </a:t>
            </a:r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understand </a:t>
            </a:r>
            <a:b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ea typeface="Calibri" panose="020F0502020204030204" pitchFamily="34" charset="0"/>
              </a:rPr>
              <a:t>their Bible more.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E80BEE-10D0-7FD7-5AD6-9057070CA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" b="33587"/>
          <a:stretch/>
        </p:blipFill>
        <p:spPr>
          <a:xfrm>
            <a:off x="4572000" y="2248903"/>
            <a:ext cx="4291138" cy="3933037"/>
          </a:xfrm>
          <a:prstGeom prst="roundRect">
            <a:avLst/>
          </a:prstGeom>
          <a:ln w="57150">
            <a:solidFill>
              <a:srgbClr val="83A83F"/>
            </a:solidFill>
          </a:ln>
        </p:spPr>
      </p:pic>
    </p:spTree>
    <p:extLst>
      <p:ext uri="{BB962C8B-B14F-4D97-AF65-F5344CB8AC3E}">
        <p14:creationId xmlns:p14="http://schemas.microsoft.com/office/powerpoint/2010/main" val="2239294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DC9DEE-E63A-397D-BB8E-F1DE73D2819F}"/>
              </a:ext>
            </a:extLst>
          </p:cNvPr>
          <p:cNvSpPr txBox="1"/>
          <p:nvPr/>
        </p:nvSpPr>
        <p:spPr>
          <a:xfrm>
            <a:off x="648393" y="874320"/>
            <a:ext cx="7614457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The goal is to help people:</a:t>
            </a:r>
          </a:p>
          <a:p>
            <a:r>
              <a:rPr lang="en-US" sz="28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Know where to </a:t>
            </a:r>
            <a:r>
              <a:rPr lang="en-US" sz="2800" b="1" dirty="0">
                <a:solidFill>
                  <a:srgbClr val="83A83F"/>
                </a:solidFill>
              </a:rPr>
              <a:t>start </a:t>
            </a:r>
            <a:r>
              <a:rPr lang="en-US" sz="2800" b="1" dirty="0"/>
              <a:t>using Scripture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Use the Bible </a:t>
            </a:r>
            <a:r>
              <a:rPr lang="en-US" sz="2800" b="1" dirty="0">
                <a:solidFill>
                  <a:srgbClr val="B95659"/>
                </a:solidFill>
              </a:rPr>
              <a:t>more often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Understand it </a:t>
            </a:r>
            <a:r>
              <a:rPr lang="en-US" sz="2800" b="1" dirty="0">
                <a:solidFill>
                  <a:srgbClr val="EC9F3C"/>
                </a:solidFill>
              </a:rPr>
              <a:t>more easily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83A83F"/>
                </a:solidFill>
              </a:rPr>
              <a:t>Apply</a:t>
            </a:r>
            <a:r>
              <a:rPr lang="en-US" sz="2800" b="1" dirty="0"/>
              <a:t> what it says to their lives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Gain a</a:t>
            </a:r>
            <a:r>
              <a:rPr lang="en-US" sz="2800" b="1" dirty="0">
                <a:solidFill>
                  <a:srgbClr val="B95659"/>
                </a:solidFill>
              </a:rPr>
              <a:t> deeper </a:t>
            </a:r>
            <a:r>
              <a:rPr lang="en-US" sz="2800" b="1" dirty="0"/>
              <a:t>relationship with Jesus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endParaRPr lang="en-US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E2FC40-54C3-6858-5401-55F2BA08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" t="2902" r="4772" b="25831"/>
          <a:stretch/>
        </p:blipFill>
        <p:spPr>
          <a:xfrm>
            <a:off x="3012493" y="4678553"/>
            <a:ext cx="3119014" cy="1778988"/>
          </a:xfrm>
          <a:prstGeom prst="roundRect">
            <a:avLst>
              <a:gd name="adj" fmla="val 9911"/>
            </a:avLst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706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76E37-3050-7430-EF0B-116C15384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28244-5C64-A177-448A-5A1B08FF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</a:t>
            </a:r>
            <a:br>
              <a:rPr lang="en-US" dirty="0"/>
            </a:br>
            <a:r>
              <a:rPr lang="en-US" dirty="0"/>
              <a:t>Scripture Engagement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B1988-A83E-0AAB-96DC-14AA6EEB7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2" y="1941225"/>
            <a:ext cx="3341716" cy="327916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b="1" dirty="0">
                <a:solidFill>
                  <a:schemeClr val="tx1"/>
                </a:solidFill>
              </a:rPr>
              <a:t>Topical devotionals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b="1" dirty="0">
                <a:solidFill>
                  <a:schemeClr val="tx1"/>
                </a:solidFill>
              </a:rPr>
              <a:t>Bible studies for small groups 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23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9BADB-EA7F-C2C0-C2E1-3C7208209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BCED8-3FFB-8B63-0D6D-1E4A18A22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51264-FFA3-F186-BF8E-1B2ACFBB60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54" t="18211" r="22768" b="-1"/>
          <a:stretch/>
        </p:blipFill>
        <p:spPr>
          <a:xfrm>
            <a:off x="1094975" y="634019"/>
            <a:ext cx="6954049" cy="558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09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2E857-5789-9301-737B-5F3C7936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21F8A-48BA-E367-45F0-B359F82F0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B3972A-E5F7-8764-6865-39D465B69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49" y="417959"/>
            <a:ext cx="7784538" cy="605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40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6D67-28BB-9FF3-251B-08C05123D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</a:t>
            </a:r>
            <a:br>
              <a:rPr lang="en-US" dirty="0"/>
            </a:br>
            <a:r>
              <a:rPr lang="en-US" dirty="0"/>
              <a:t>Scripture Engagement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4E075-E20A-40D0-297D-FA9EDE008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2" y="1941225"/>
            <a:ext cx="5764876" cy="327916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b="1" dirty="0">
                <a:solidFill>
                  <a:schemeClr val="tx1"/>
                </a:solidFill>
              </a:rPr>
              <a:t>Topical devotionals 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b="1" dirty="0">
                <a:solidFill>
                  <a:schemeClr val="tx1"/>
                </a:solidFill>
              </a:rPr>
              <a:t>Bible studies for small groups 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b="1" dirty="0">
                <a:solidFill>
                  <a:schemeClr val="tx1"/>
                </a:solidFill>
              </a:rPr>
              <a:t>Reading plans / study question lists </a:t>
            </a:r>
          </a:p>
        </p:txBody>
      </p:sp>
    </p:spTree>
    <p:extLst>
      <p:ext uri="{BB962C8B-B14F-4D97-AF65-F5344CB8AC3E}">
        <p14:creationId xmlns:p14="http://schemas.microsoft.com/office/powerpoint/2010/main" val="238064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82F40B-FC7B-428D-7BEB-E69D4B226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93" t="17712" r="21964"/>
          <a:stretch/>
        </p:blipFill>
        <p:spPr>
          <a:xfrm>
            <a:off x="733638" y="463765"/>
            <a:ext cx="7676724" cy="593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35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901C-8B48-B3EE-AAB9-FD2D460C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3F954-855B-B55D-5F55-C5F0FDDD7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</a:t>
            </a:r>
            <a:br>
              <a:rPr lang="en-US" dirty="0"/>
            </a:br>
            <a:r>
              <a:rPr lang="en-US" dirty="0"/>
              <a:t>of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1E631-B5F8-8491-1B63-3648B868E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2" y="1941225"/>
            <a:ext cx="5764876" cy="327916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b="1" dirty="0">
                <a:solidFill>
                  <a:schemeClr val="tx1"/>
                </a:solidFill>
              </a:rPr>
              <a:t>Topical devotionals 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b="1" dirty="0">
                <a:solidFill>
                  <a:schemeClr val="tx1"/>
                </a:solidFill>
              </a:rPr>
              <a:t>Bible studies for small groups 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b="1" dirty="0">
                <a:solidFill>
                  <a:schemeClr val="tx1"/>
                </a:solidFill>
              </a:rPr>
              <a:t>Reading plans / study question lists 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b="1" dirty="0">
                <a:solidFill>
                  <a:schemeClr val="tx1"/>
                </a:solidFill>
              </a:rPr>
              <a:t>Basic guides and worksheets for leadership or for new believers</a:t>
            </a:r>
          </a:p>
        </p:txBody>
      </p:sp>
    </p:spTree>
    <p:extLst>
      <p:ext uri="{BB962C8B-B14F-4D97-AF65-F5344CB8AC3E}">
        <p14:creationId xmlns:p14="http://schemas.microsoft.com/office/powerpoint/2010/main" val="180965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5F7C5-8C27-AF3E-97BA-523FA2671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001" y="310019"/>
            <a:ext cx="6215997" cy="623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2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4AF5E02-F8A2-F43D-A700-A988D371C85A}"/>
              </a:ext>
            </a:extLst>
          </p:cNvPr>
          <p:cNvSpPr txBox="1">
            <a:spLocks/>
          </p:cNvSpPr>
          <p:nvPr/>
        </p:nvSpPr>
        <p:spPr>
          <a:xfrm>
            <a:off x="628648" y="599454"/>
            <a:ext cx="78867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rgbClr val="B95659"/>
                </a:solidFill>
              </a:rPr>
              <a:t>What does it mean to be </a:t>
            </a:r>
          </a:p>
          <a:p>
            <a:r>
              <a:rPr lang="en-US" dirty="0">
                <a:solidFill>
                  <a:srgbClr val="B95659"/>
                </a:solidFill>
              </a:rPr>
              <a:t>engaged with Scripture?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9F3353-587C-37FF-1E5F-DFAE44B9D6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3" b="36034"/>
          <a:stretch/>
        </p:blipFill>
        <p:spPr>
          <a:xfrm>
            <a:off x="1706227" y="2256587"/>
            <a:ext cx="5731545" cy="2892829"/>
          </a:xfrm>
          <a:prstGeom prst="roundRect">
            <a:avLst>
              <a:gd name="adj" fmla="val 9911"/>
            </a:avLst>
          </a:prstGeom>
          <a:ln w="57150">
            <a:solidFill>
              <a:srgbClr val="83A83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8226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0A175-6E0D-4410-D2D6-2800280AF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73E83-7F34-4324-5E54-A1721F3D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</a:t>
            </a:r>
            <a:br>
              <a:rPr lang="en-US" dirty="0"/>
            </a:br>
            <a:r>
              <a:rPr lang="en-US" dirty="0"/>
              <a:t>of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DB3F7-BD64-82D5-E346-60257D9CC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2" y="1941225"/>
            <a:ext cx="5764876" cy="327916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b="1" dirty="0">
                <a:solidFill>
                  <a:schemeClr val="tx1"/>
                </a:solidFill>
              </a:rPr>
              <a:t>Topical devotionals 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b="1" dirty="0">
                <a:solidFill>
                  <a:schemeClr val="tx1"/>
                </a:solidFill>
              </a:rPr>
              <a:t>Bible studies for small groups 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b="1" dirty="0">
                <a:solidFill>
                  <a:schemeClr val="tx1"/>
                </a:solidFill>
              </a:rPr>
              <a:t>Reading plans / study question lists 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b="1" dirty="0">
                <a:solidFill>
                  <a:schemeClr val="tx1"/>
                </a:solidFill>
              </a:rPr>
              <a:t>Basic guides and worksheets for leadership or for new believers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b="1" dirty="0">
                <a:solidFill>
                  <a:schemeClr val="tx1"/>
                </a:solidFill>
              </a:rPr>
              <a:t>Prayer card</a:t>
            </a:r>
          </a:p>
        </p:txBody>
      </p:sp>
    </p:spTree>
    <p:extLst>
      <p:ext uri="{BB962C8B-B14F-4D97-AF65-F5344CB8AC3E}">
        <p14:creationId xmlns:p14="http://schemas.microsoft.com/office/powerpoint/2010/main" val="422271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D61560-E67B-FFBC-6138-E8EFDF1801E8}"/>
              </a:ext>
            </a:extLst>
          </p:cNvPr>
          <p:cNvSpPr txBox="1"/>
          <p:nvPr/>
        </p:nvSpPr>
        <p:spPr>
          <a:xfrm>
            <a:off x="1695797" y="1597729"/>
            <a:ext cx="5752406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Some language groups requested resources to: </a:t>
            </a:r>
          </a:p>
          <a:p>
            <a:endParaRPr lang="en-US" sz="2400" b="1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Teach how to share the </a:t>
            </a:r>
            <a:r>
              <a:rPr lang="en-US" sz="2400" b="1" dirty="0">
                <a:solidFill>
                  <a:srgbClr val="83A83F"/>
                </a:solidFill>
              </a:rPr>
              <a:t>gospel</a:t>
            </a:r>
            <a:r>
              <a:rPr lang="en-US" sz="2400" b="1" dirty="0"/>
              <a:t> 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Help people develop a </a:t>
            </a:r>
            <a:r>
              <a:rPr lang="en-US" sz="2400" b="1" dirty="0">
                <a:solidFill>
                  <a:srgbClr val="EC9F3C"/>
                </a:solidFill>
              </a:rPr>
              <a:t>prayer </a:t>
            </a:r>
            <a:r>
              <a:rPr lang="en-US" sz="2400" b="1" dirty="0"/>
              <a:t>habit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B95659"/>
                </a:solidFill>
              </a:rPr>
              <a:t>Study</a:t>
            </a:r>
            <a:r>
              <a:rPr lang="en-US" sz="2400" b="1" dirty="0"/>
              <a:t> the Bible via different methods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EC9F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7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1BF1F-D266-2569-B79C-53A4D8B2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</a:t>
            </a:r>
            <a:br>
              <a:rPr lang="en-US" dirty="0"/>
            </a:br>
            <a:r>
              <a:rPr lang="en-US" dirty="0"/>
              <a:t>Scripture Engagement Assistance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72F1B65-FF7F-B2E8-79BD-9DEBBCEFC5EE}"/>
              </a:ext>
            </a:extLst>
          </p:cNvPr>
          <p:cNvSpPr/>
          <p:nvPr/>
        </p:nvSpPr>
        <p:spPr>
          <a:xfrm>
            <a:off x="253837" y="1822693"/>
            <a:ext cx="1209203" cy="4426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EF24C66-C843-D3EC-8A15-6390D4AA5570}"/>
              </a:ext>
            </a:extLst>
          </p:cNvPr>
          <p:cNvSpPr/>
          <p:nvPr/>
        </p:nvSpPr>
        <p:spPr>
          <a:xfrm>
            <a:off x="767545" y="2688467"/>
            <a:ext cx="3122811" cy="4426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 help you need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DA37AE-044D-00C3-21D7-6998EFB78999}"/>
              </a:ext>
            </a:extLst>
          </p:cNvPr>
          <p:cNvSpPr/>
          <p:nvPr/>
        </p:nvSpPr>
        <p:spPr>
          <a:xfrm>
            <a:off x="1216426" y="3549992"/>
            <a:ext cx="3736710" cy="4426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ready to print your Bible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031549-5635-31A4-4D9B-B918BFEB718F}"/>
              </a:ext>
            </a:extLst>
          </p:cNvPr>
          <p:cNvSpPr/>
          <p:nvPr/>
        </p:nvSpPr>
        <p:spPr>
          <a:xfrm>
            <a:off x="2676699" y="4370276"/>
            <a:ext cx="3102032" cy="4426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Fill out the SEA form</a:t>
            </a:r>
          </a:p>
        </p:txBody>
      </p:sp>
      <p:pic>
        <p:nvPicPr>
          <p:cNvPr id="17" name="Graphic 16" descr="Checklist outline">
            <a:extLst>
              <a:ext uri="{FF2B5EF4-FFF2-40B4-BE49-F238E27FC236}">
                <a16:creationId xmlns:a16="http://schemas.microsoft.com/office/drawing/2014/main" id="{A0FEF1CB-C74B-3F12-D6F7-AEE10DF58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5186" y="1581267"/>
            <a:ext cx="914400" cy="914400"/>
          </a:xfrm>
          <a:prstGeom prst="rect">
            <a:avLst/>
          </a:prstGeom>
        </p:spPr>
      </p:pic>
      <p:pic>
        <p:nvPicPr>
          <p:cNvPr id="21" name="Graphic 20" descr="Users with solid fill">
            <a:extLst>
              <a:ext uri="{FF2B5EF4-FFF2-40B4-BE49-F238E27FC236}">
                <a16:creationId xmlns:a16="http://schemas.microsoft.com/office/drawing/2014/main" id="{EE8476AF-2DBA-FA9A-80D2-A26CAA069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6913" y="1581267"/>
            <a:ext cx="914400" cy="914400"/>
          </a:xfrm>
          <a:prstGeom prst="rect">
            <a:avLst/>
          </a:prstGeom>
        </p:spPr>
      </p:pic>
      <p:pic>
        <p:nvPicPr>
          <p:cNvPr id="27" name="Graphic 26" descr="Questions with solid fill">
            <a:extLst>
              <a:ext uri="{FF2B5EF4-FFF2-40B4-BE49-F238E27FC236}">
                <a16:creationId xmlns:a16="http://schemas.microsoft.com/office/drawing/2014/main" id="{D68B2B4E-2F9F-592A-0C9C-ADFAE8BCFA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91501" y="2335996"/>
            <a:ext cx="914400" cy="914400"/>
          </a:xfrm>
          <a:prstGeom prst="rect">
            <a:avLst/>
          </a:prstGeom>
        </p:spPr>
      </p:pic>
      <p:pic>
        <p:nvPicPr>
          <p:cNvPr id="31" name="Graphic 30" descr="Open book outline">
            <a:extLst>
              <a:ext uri="{FF2B5EF4-FFF2-40B4-BE49-F238E27FC236}">
                <a16:creationId xmlns:a16="http://schemas.microsoft.com/office/drawing/2014/main" id="{D3670B3C-7098-FAD8-BDC1-3B6CBC59AC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02255" y="3394476"/>
            <a:ext cx="820245" cy="820245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080BA6E2-A079-D43A-E784-CB79F8B01CFE}"/>
              </a:ext>
            </a:extLst>
          </p:cNvPr>
          <p:cNvSpPr/>
          <p:nvPr/>
        </p:nvSpPr>
        <p:spPr>
          <a:xfrm>
            <a:off x="5052885" y="3643613"/>
            <a:ext cx="433816" cy="29372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Graphic 37" descr="List outline">
            <a:extLst>
              <a:ext uri="{FF2B5EF4-FFF2-40B4-BE49-F238E27FC236}">
                <a16:creationId xmlns:a16="http://schemas.microsoft.com/office/drawing/2014/main" id="{65B240CE-00C4-FE1E-E44A-75DA238CE1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11836" y="4181490"/>
            <a:ext cx="820245" cy="820245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825B0D3D-003F-F76F-92EF-8019CCEF6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7436" y="4181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3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CF4F5-1D8F-2CEE-5B36-6EE69ED63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03517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1F05E6-D691-74EA-504C-E543AFF28CE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n-US" dirty="0"/>
              <a:t>Scripture Engagement Assessment (SEA)</a:t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9771B7-C02B-77D6-8669-BBF292119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511" y="1825624"/>
            <a:ext cx="4607287" cy="490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78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29B58-8E95-E935-2EEC-DB5DA79C5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81A29-EE23-CD80-96B6-ECF6B968E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</a:t>
            </a:r>
            <a:br>
              <a:rPr lang="en-US" dirty="0"/>
            </a:br>
            <a:r>
              <a:rPr lang="en-US" dirty="0"/>
              <a:t>Scripture Engagement Assistance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93B8B33-EB22-9687-1E53-3B6914FF5753}"/>
              </a:ext>
            </a:extLst>
          </p:cNvPr>
          <p:cNvSpPr/>
          <p:nvPr/>
        </p:nvSpPr>
        <p:spPr>
          <a:xfrm>
            <a:off x="253837" y="1822693"/>
            <a:ext cx="1209203" cy="4426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5EE90B-73E4-ACAA-1BDE-07EFE786C2DB}"/>
              </a:ext>
            </a:extLst>
          </p:cNvPr>
          <p:cNvSpPr/>
          <p:nvPr/>
        </p:nvSpPr>
        <p:spPr>
          <a:xfrm>
            <a:off x="634545" y="2688467"/>
            <a:ext cx="3122811" cy="4426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 help you need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8BA375C-0278-E8D7-2C56-BDBDDD153C75}"/>
              </a:ext>
            </a:extLst>
          </p:cNvPr>
          <p:cNvSpPr/>
          <p:nvPr/>
        </p:nvSpPr>
        <p:spPr>
          <a:xfrm>
            <a:off x="917170" y="3516742"/>
            <a:ext cx="3697155" cy="4426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ready to print your Bible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9FBD81-A3E5-75AE-776B-C5A0BF544803}"/>
              </a:ext>
            </a:extLst>
          </p:cNvPr>
          <p:cNvSpPr/>
          <p:nvPr/>
        </p:nvSpPr>
        <p:spPr>
          <a:xfrm>
            <a:off x="2344189" y="4320401"/>
            <a:ext cx="3102032" cy="4426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Fill out the SEA form</a:t>
            </a:r>
          </a:p>
        </p:txBody>
      </p:sp>
      <p:pic>
        <p:nvPicPr>
          <p:cNvPr id="17" name="Graphic 16" descr="Checklist outline">
            <a:extLst>
              <a:ext uri="{FF2B5EF4-FFF2-40B4-BE49-F238E27FC236}">
                <a16:creationId xmlns:a16="http://schemas.microsoft.com/office/drawing/2014/main" id="{39C0B6D5-C308-E403-DCBD-F6CA59FE9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9057" y="1548017"/>
            <a:ext cx="914400" cy="914400"/>
          </a:xfrm>
          <a:prstGeom prst="rect">
            <a:avLst/>
          </a:prstGeom>
        </p:spPr>
      </p:pic>
      <p:pic>
        <p:nvPicPr>
          <p:cNvPr id="21" name="Graphic 20" descr="Users with solid fill">
            <a:extLst>
              <a:ext uri="{FF2B5EF4-FFF2-40B4-BE49-F238E27FC236}">
                <a16:creationId xmlns:a16="http://schemas.microsoft.com/office/drawing/2014/main" id="{A65971DB-F41B-D1D2-BC8D-E09992DF3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6369" y="4102831"/>
            <a:ext cx="914400" cy="914400"/>
          </a:xfrm>
          <a:prstGeom prst="rect">
            <a:avLst/>
          </a:prstGeom>
        </p:spPr>
      </p:pic>
      <p:pic>
        <p:nvPicPr>
          <p:cNvPr id="27" name="Graphic 26" descr="Questions with solid fill">
            <a:extLst>
              <a:ext uri="{FF2B5EF4-FFF2-40B4-BE49-F238E27FC236}">
                <a16:creationId xmlns:a16="http://schemas.microsoft.com/office/drawing/2014/main" id="{6CDD30E6-0A94-F6A4-17F4-4D2172955E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91501" y="2254255"/>
            <a:ext cx="993382" cy="993382"/>
          </a:xfrm>
          <a:prstGeom prst="rect">
            <a:avLst/>
          </a:prstGeom>
        </p:spPr>
      </p:pic>
      <p:pic>
        <p:nvPicPr>
          <p:cNvPr id="31" name="Graphic 30" descr="Open book outline">
            <a:extLst>
              <a:ext uri="{FF2B5EF4-FFF2-40B4-BE49-F238E27FC236}">
                <a16:creationId xmlns:a16="http://schemas.microsoft.com/office/drawing/2014/main" id="{520C8C82-E8D3-C190-A5F9-4B4F26C7B3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36247" y="3344601"/>
            <a:ext cx="820245" cy="820245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D9DDBBAD-3D4C-A000-DE6D-9D8B45239134}"/>
              </a:ext>
            </a:extLst>
          </p:cNvPr>
          <p:cNvSpPr/>
          <p:nvPr/>
        </p:nvSpPr>
        <p:spPr>
          <a:xfrm>
            <a:off x="4739016" y="3568223"/>
            <a:ext cx="433816" cy="29372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Graphic 37" descr="List outline">
            <a:extLst>
              <a:ext uri="{FF2B5EF4-FFF2-40B4-BE49-F238E27FC236}">
                <a16:creationId xmlns:a16="http://schemas.microsoft.com/office/drawing/2014/main" id="{9FE955A8-154B-E62B-9102-65661FEF9A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61041" y="4149909"/>
            <a:ext cx="820245" cy="82024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5357CD-C95B-8AAC-1C44-A40C052A3109}"/>
              </a:ext>
            </a:extLst>
          </p:cNvPr>
          <p:cNvSpPr/>
          <p:nvPr/>
        </p:nvSpPr>
        <p:spPr>
          <a:xfrm>
            <a:off x="2879761" y="5070427"/>
            <a:ext cx="4512305" cy="78319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 resources.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Translate if needed. Use them.</a:t>
            </a:r>
          </a:p>
        </p:txBody>
      </p:sp>
      <p:pic>
        <p:nvPicPr>
          <p:cNvPr id="9" name="Graphic 8" descr="Document outline">
            <a:extLst>
              <a:ext uri="{FF2B5EF4-FFF2-40B4-BE49-F238E27FC236}">
                <a16:creationId xmlns:a16="http://schemas.microsoft.com/office/drawing/2014/main" id="{30B2D090-35C4-7BFD-3629-66788059F3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08441" y="5070427"/>
            <a:ext cx="601945" cy="581492"/>
          </a:xfrm>
          <a:prstGeom prst="rect">
            <a:avLst/>
          </a:prstGeom>
        </p:spPr>
      </p:pic>
      <p:pic>
        <p:nvPicPr>
          <p:cNvPr id="12" name="Graphic 11" descr="Document outline">
            <a:extLst>
              <a:ext uri="{FF2B5EF4-FFF2-40B4-BE49-F238E27FC236}">
                <a16:creationId xmlns:a16="http://schemas.microsoft.com/office/drawing/2014/main" id="{EAEDE6FF-5CC8-B9FB-0A8F-1FFBC8819A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79905" y="5271392"/>
            <a:ext cx="601945" cy="581492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6995D96-82FC-DE69-2E1B-B6FD38269281}"/>
              </a:ext>
            </a:extLst>
          </p:cNvPr>
          <p:cNvSpPr/>
          <p:nvPr/>
        </p:nvSpPr>
        <p:spPr>
          <a:xfrm>
            <a:off x="5137259" y="6075310"/>
            <a:ext cx="3122811" cy="4426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 up with WA</a:t>
            </a:r>
          </a:p>
        </p:txBody>
      </p:sp>
      <p:pic>
        <p:nvPicPr>
          <p:cNvPr id="18" name="Graphic 17" descr="Smart Phone outline">
            <a:extLst>
              <a:ext uri="{FF2B5EF4-FFF2-40B4-BE49-F238E27FC236}">
                <a16:creationId xmlns:a16="http://schemas.microsoft.com/office/drawing/2014/main" id="{3017C566-8090-786E-6F37-8ECF6F876C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27921" y="5995674"/>
            <a:ext cx="601945" cy="601945"/>
          </a:xfrm>
          <a:prstGeom prst="rect">
            <a:avLst/>
          </a:prstGeom>
        </p:spPr>
      </p:pic>
      <p:pic>
        <p:nvPicPr>
          <p:cNvPr id="8" name="Graphic 7" descr="Users with solid fill">
            <a:extLst>
              <a:ext uri="{FF2B5EF4-FFF2-40B4-BE49-F238E27FC236}">
                <a16:creationId xmlns:a16="http://schemas.microsoft.com/office/drawing/2014/main" id="{BB52A427-5411-4EAC-CBFC-93DDC9FA9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9396" y="17451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4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0050F-7154-8EB3-BCD1-B6375AC76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D9D9E91-B2A8-2A0B-CC0F-D060C49A750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7DEEE467-8827-CFFF-361F-2A359B6057B7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65628FD5-F1DD-ABE0-A5D7-923AB3FD9005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49A684CB-7EF2-3046-5FFD-FE75BE08293F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10E74A-A394-413A-6330-DEE2AA76F265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D3C12C40-C7E1-0D31-A36C-2138E1779581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8EC5DBA-D8CA-D27F-8AF9-564EB64DB7B7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BF5CEB84-E1DD-BDB7-7134-BA0D64362715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3C45201-98BA-A594-3321-509C09E1ABDB}"/>
              </a:ext>
            </a:extLst>
          </p:cNvPr>
          <p:cNvSpPr txBox="1"/>
          <p:nvPr/>
        </p:nvSpPr>
        <p:spPr>
          <a:xfrm>
            <a:off x="2971800" y="-142504"/>
            <a:ext cx="3146961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DED45-190F-AC08-8E40-4259CB368E2E}"/>
              </a:ext>
            </a:extLst>
          </p:cNvPr>
          <p:cNvSpPr txBox="1"/>
          <p:nvPr/>
        </p:nvSpPr>
        <p:spPr>
          <a:xfrm>
            <a:off x="1943099" y="3115545"/>
            <a:ext cx="5257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What if you</a:t>
            </a:r>
          </a:p>
          <a:p>
            <a:pPr algn="ctr"/>
            <a:r>
              <a:rPr lang="en-US" sz="2400" b="1" dirty="0"/>
              <a:t>do not need</a:t>
            </a:r>
          </a:p>
          <a:p>
            <a:pPr algn="ctr"/>
            <a:r>
              <a:rPr lang="en-US" sz="2400" b="1" dirty="0"/>
              <a:t>any assistance?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87B214-696D-6AD7-2EAF-FA4CF5FDA616}"/>
              </a:ext>
            </a:extLst>
          </p:cNvPr>
          <p:cNvSpPr/>
          <p:nvPr/>
        </p:nvSpPr>
        <p:spPr>
          <a:xfrm>
            <a:off x="2971800" y="5771408"/>
            <a:ext cx="914400" cy="914400"/>
          </a:xfrm>
          <a:prstGeom prst="roundRect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01C56D3-10BE-7A28-260D-C73DDB958C90}"/>
              </a:ext>
            </a:extLst>
          </p:cNvPr>
          <p:cNvSpPr/>
          <p:nvPr/>
        </p:nvSpPr>
        <p:spPr>
          <a:xfrm>
            <a:off x="1346662" y="5601078"/>
            <a:ext cx="6833062" cy="78319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others: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Fill out the Biblical Outcome Form</a:t>
            </a:r>
          </a:p>
        </p:txBody>
      </p:sp>
    </p:spTree>
    <p:extLst>
      <p:ext uri="{BB962C8B-B14F-4D97-AF65-F5344CB8AC3E}">
        <p14:creationId xmlns:p14="http://schemas.microsoft.com/office/powerpoint/2010/main" val="156944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57425-905A-7AC4-C70A-E2FEC43BA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Biblical Outcome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BCE6A-D898-8108-F6C0-9029E2538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9248B-FBFA-5D65-39C7-1F0EC78FB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609" y="847302"/>
            <a:ext cx="6936782" cy="578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86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8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6E7A8-FD3D-410F-90A4-568526E79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A0F1E4-B0BF-5968-DDF5-FDB2330749F6}"/>
              </a:ext>
            </a:extLst>
          </p:cNvPr>
          <p:cNvSpPr txBox="1"/>
          <p:nvPr/>
        </p:nvSpPr>
        <p:spPr>
          <a:xfrm>
            <a:off x="3001524" y="-51035"/>
            <a:ext cx="3266272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AFCDFD-922B-3F75-F969-B087047BFE95}"/>
              </a:ext>
            </a:extLst>
          </p:cNvPr>
          <p:cNvSpPr txBox="1"/>
          <p:nvPr/>
        </p:nvSpPr>
        <p:spPr>
          <a:xfrm>
            <a:off x="2793984" y="3149840"/>
            <a:ext cx="36813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Who remembers the 6 COBT behaviors?</a:t>
            </a:r>
          </a:p>
        </p:txBody>
      </p:sp>
    </p:spTree>
    <p:extLst>
      <p:ext uri="{BB962C8B-B14F-4D97-AF65-F5344CB8AC3E}">
        <p14:creationId xmlns:p14="http://schemas.microsoft.com/office/powerpoint/2010/main" val="3189879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3C284-D6B8-209E-B0F3-A30FA6BB3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6 Behaviors of </a:t>
            </a:r>
            <a:br>
              <a:rPr lang="en-US" dirty="0"/>
            </a:br>
            <a:r>
              <a:rPr lang="en-US" dirty="0"/>
              <a:t>Church-Owned Bible Translation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380C77-054A-3414-81AA-4609C2F36615}"/>
              </a:ext>
            </a:extLst>
          </p:cNvPr>
          <p:cNvSpPr txBox="1"/>
          <p:nvPr/>
        </p:nvSpPr>
        <p:spPr>
          <a:xfrm>
            <a:off x="565265" y="1672033"/>
            <a:ext cx="8013469" cy="479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Mother-tongue speakers, in fellowship with their local church, take responsibility for translating the Bible into the heart language of their local community.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The local church manages community accessibility to the translated Scripture.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Continuing refinement and revision will take place within the community, with mother-tongue Christian speakers.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20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The church engages the local community in Scripture usage.</a:t>
            </a:r>
            <a:endParaRPr lang="en-US" sz="20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The local church shares the concept and methodology of church-owned Bible translation with other language communities.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The local church takes ownership of generational revisions and updates to the Scripture.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ACB29-A967-845B-D721-A6CC458B8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4F9E16-E044-1C6D-9132-3452EED273D8}"/>
              </a:ext>
            </a:extLst>
          </p:cNvPr>
          <p:cNvSpPr txBox="1"/>
          <p:nvPr/>
        </p:nvSpPr>
        <p:spPr>
          <a:xfrm>
            <a:off x="3001524" y="-51035"/>
            <a:ext cx="3266272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FB0E0-9D11-E203-3D4F-02FB8450E5B1}"/>
              </a:ext>
            </a:extLst>
          </p:cNvPr>
          <p:cNvSpPr txBox="1"/>
          <p:nvPr/>
        </p:nvSpPr>
        <p:spPr>
          <a:xfrm>
            <a:off x="2485960" y="3117961"/>
            <a:ext cx="4297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How is your community currently using Scripture?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71298-0FBD-D996-71B8-F2F844FB2757}"/>
              </a:ext>
            </a:extLst>
          </p:cNvPr>
          <p:cNvSpPr txBox="1"/>
          <p:nvPr/>
        </p:nvSpPr>
        <p:spPr>
          <a:xfrm>
            <a:off x="7182196" y="5469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73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68115-86E1-579E-CB65-4729086E6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45E805-844C-A4A5-FB06-0D20A220B433}"/>
              </a:ext>
            </a:extLst>
          </p:cNvPr>
          <p:cNvSpPr txBox="1"/>
          <p:nvPr/>
        </p:nvSpPr>
        <p:spPr>
          <a:xfrm>
            <a:off x="3001524" y="-51035"/>
            <a:ext cx="3266272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4A27A-B7B3-EB47-E6D2-FE349A8BD20A}"/>
              </a:ext>
            </a:extLst>
          </p:cNvPr>
          <p:cNvSpPr txBox="1"/>
          <p:nvPr/>
        </p:nvSpPr>
        <p:spPr>
          <a:xfrm>
            <a:off x="2485960" y="3134578"/>
            <a:ext cx="4297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How will your community use the newly translated Bible?</a:t>
            </a:r>
          </a:p>
          <a:p>
            <a:pPr algn="ctr"/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E811A2-C195-A247-A8ED-1E47750D9993}"/>
              </a:ext>
            </a:extLst>
          </p:cNvPr>
          <p:cNvSpPr txBox="1"/>
          <p:nvPr/>
        </p:nvSpPr>
        <p:spPr>
          <a:xfrm>
            <a:off x="7182196" y="5469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19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93E1F-288B-2170-5B21-88D513F7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B6599C-4C2E-A9EF-FBF4-B94962B3FFB1}"/>
              </a:ext>
            </a:extLst>
          </p:cNvPr>
          <p:cNvSpPr txBox="1"/>
          <p:nvPr/>
        </p:nvSpPr>
        <p:spPr>
          <a:xfrm>
            <a:off x="3001524" y="-51035"/>
            <a:ext cx="3266272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EC043E-A2BC-C8D4-550F-6815B23F4618}"/>
              </a:ext>
            </a:extLst>
          </p:cNvPr>
          <p:cNvSpPr txBox="1"/>
          <p:nvPr/>
        </p:nvSpPr>
        <p:spPr>
          <a:xfrm>
            <a:off x="1305640" y="1409670"/>
            <a:ext cx="66580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How do you hope to see your community use the translated Bible?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A4F7E-525E-4008-B72C-656A55D95823}"/>
              </a:ext>
            </a:extLst>
          </p:cNvPr>
          <p:cNvSpPr txBox="1"/>
          <p:nvPr/>
        </p:nvSpPr>
        <p:spPr>
          <a:xfrm>
            <a:off x="7182196" y="5469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9CF014-EC5C-7CC9-DF33-AB683E366471}"/>
              </a:ext>
            </a:extLst>
          </p:cNvPr>
          <p:cNvSpPr txBox="1"/>
          <p:nvPr/>
        </p:nvSpPr>
        <p:spPr>
          <a:xfrm>
            <a:off x="1151584" y="3081025"/>
            <a:ext cx="6966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What is needed so that this </a:t>
            </a:r>
            <a:br>
              <a:rPr lang="en-US" sz="2800" b="1" dirty="0"/>
            </a:br>
            <a:r>
              <a:rPr lang="en-US" sz="2800" b="1" dirty="0"/>
              <a:t>vision can become reality?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12A77-6F5F-20AE-EC8E-18DCC841F1F8}"/>
              </a:ext>
            </a:extLst>
          </p:cNvPr>
          <p:cNvSpPr txBox="1"/>
          <p:nvPr/>
        </p:nvSpPr>
        <p:spPr>
          <a:xfrm>
            <a:off x="1233574" y="4762174"/>
            <a:ext cx="68021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What kind of impact could this </a:t>
            </a:r>
            <a:br>
              <a:rPr lang="en-US" sz="2800" b="1" dirty="0"/>
            </a:br>
            <a:r>
              <a:rPr lang="en-US" sz="2800" b="1" dirty="0"/>
              <a:t>vision have on your community?</a:t>
            </a:r>
          </a:p>
        </p:txBody>
      </p:sp>
    </p:spTree>
    <p:extLst>
      <p:ext uri="{BB962C8B-B14F-4D97-AF65-F5344CB8AC3E}">
        <p14:creationId xmlns:p14="http://schemas.microsoft.com/office/powerpoint/2010/main" val="271704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7DCB-A6EB-8F27-0E6F-63DA10E7B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Acts 8:26–39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7E3B72-E666-9A2D-0A5C-7C3B998CD0DD}"/>
              </a:ext>
            </a:extLst>
          </p:cNvPr>
          <p:cNvSpPr txBox="1"/>
          <p:nvPr/>
        </p:nvSpPr>
        <p:spPr>
          <a:xfrm>
            <a:off x="1155469" y="5165431"/>
            <a:ext cx="6833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Group Bible Study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9479F-E1A8-4C75-92E5-9B6DF2CC6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" t="2118" r="6851" b="2"/>
          <a:stretch/>
        </p:blipFill>
        <p:spPr>
          <a:xfrm>
            <a:off x="2194560" y="1562793"/>
            <a:ext cx="4555375" cy="3311560"/>
          </a:xfrm>
          <a:prstGeom prst="roundRect">
            <a:avLst/>
          </a:prstGeom>
          <a:ln w="57150">
            <a:solidFill>
              <a:srgbClr val="83A83F"/>
            </a:solidFill>
          </a:ln>
        </p:spPr>
      </p:pic>
    </p:spTree>
    <p:extLst>
      <p:ext uri="{BB962C8B-B14F-4D97-AF65-F5344CB8AC3E}">
        <p14:creationId xmlns:p14="http://schemas.microsoft.com/office/powerpoint/2010/main" val="4274457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A1787B-82B6-4B0E-A6E6-7CD4AA6910CA}"/>
              </a:ext>
            </a:extLst>
          </p:cNvPr>
          <p:cNvSpPr txBox="1"/>
          <p:nvPr/>
        </p:nvSpPr>
        <p:spPr>
          <a:xfrm>
            <a:off x="463379" y="1162244"/>
            <a:ext cx="82172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Scripture Engagement is a </a:t>
            </a:r>
            <a:r>
              <a:rPr lang="en-US" sz="3200" b="1" dirty="0">
                <a:solidFill>
                  <a:srgbClr val="83A83F"/>
                </a:solidFill>
              </a:rPr>
              <a:t>service</a:t>
            </a:r>
            <a:r>
              <a:rPr lang="en-US" sz="3200" b="1" dirty="0"/>
              <a:t> </a:t>
            </a:r>
            <a:br>
              <a:rPr lang="en-US" sz="3200" b="1" dirty="0"/>
            </a:br>
            <a:r>
              <a:rPr lang="en-US" sz="3200" b="1" dirty="0"/>
              <a:t>for WA partners </a:t>
            </a:r>
          </a:p>
          <a:p>
            <a:pPr algn="ctr"/>
            <a:r>
              <a:rPr lang="en-US" sz="3200" b="1" dirty="0"/>
              <a:t>who desire assistance.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ABF8D-3B1F-F3D0-E942-8C1395AF1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" t="7834" r="345" b="16382"/>
          <a:stretch/>
        </p:blipFill>
        <p:spPr>
          <a:xfrm>
            <a:off x="2781265" y="3219909"/>
            <a:ext cx="3581469" cy="2848232"/>
          </a:xfrm>
          <a:prstGeom prst="roundRect">
            <a:avLst>
              <a:gd name="adj" fmla="val 9911"/>
            </a:avLst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764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10" ma:contentTypeDescription="Create a new document." ma:contentTypeScope="" ma:versionID="3fff9ed69b78a1d1c48e3f96068d2b17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7b2c40b849e0c1cff02f16dd8f1be10b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870300-B03F-45F7-9154-521D8C74684E}">
  <ds:schemaRefs>
    <ds:schemaRef ds:uri="http://www.w3.org/XML/1998/namespace"/>
    <ds:schemaRef ds:uri="http://purl.org/dc/terms/"/>
    <ds:schemaRef ds:uri="http://purl.org/dc/dcmitype/"/>
    <ds:schemaRef ds:uri="http://purl.org/dc/elements/1.1/"/>
    <ds:schemaRef ds:uri="df9e8f7b-edc3-48d8-b0f6-325d38f0409f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dd208db9-1446-42c5-a2ba-6edb048d778c"/>
  </ds:schemaRefs>
</ds:datastoreItem>
</file>

<file path=customXml/itemProps3.xml><?xml version="1.0" encoding="utf-8"?>
<ds:datastoreItem xmlns:ds="http://schemas.openxmlformats.org/officeDocument/2006/customXml" ds:itemID="{F4F09F61-9809-4216-9C9A-5AFC19E69F34}"/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18636</TotalTime>
  <Words>892</Words>
  <Application>Microsoft Macintosh PowerPoint</Application>
  <PresentationFormat>On-screen Show (4:3)</PresentationFormat>
  <Paragraphs>119</Paragraphs>
  <Slides>27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Aptos</vt:lpstr>
      <vt:lpstr>Arial</vt:lpstr>
      <vt:lpstr>Arial Black</vt:lpstr>
      <vt:lpstr>Calibri</vt:lpstr>
      <vt:lpstr>Office Theme</vt:lpstr>
      <vt:lpstr>PowerPoint Presentation</vt:lpstr>
      <vt:lpstr>PowerPoint Presentation</vt:lpstr>
      <vt:lpstr>PowerPoint Presentation</vt:lpstr>
      <vt:lpstr>The 6 Behaviors of  Church-Owned Bible Translation</vt:lpstr>
      <vt:lpstr>PowerPoint Presentation</vt:lpstr>
      <vt:lpstr>PowerPoint Presentation</vt:lpstr>
      <vt:lpstr>PowerPoint Presentation</vt:lpstr>
      <vt:lpstr>Acts 8:26–39 </vt:lpstr>
      <vt:lpstr>PowerPoint Presentation</vt:lpstr>
      <vt:lpstr>PowerPoint Presentation</vt:lpstr>
      <vt:lpstr>PowerPoint Presentation</vt:lpstr>
      <vt:lpstr>PowerPoint Presentation</vt:lpstr>
      <vt:lpstr>Examples of  Scripture Engagement Resources</vt:lpstr>
      <vt:lpstr>PowerPoint Presentation</vt:lpstr>
      <vt:lpstr>PowerPoint Presentation</vt:lpstr>
      <vt:lpstr>Examples of  Scripture Engagement Resources</vt:lpstr>
      <vt:lpstr>PowerPoint Presentation</vt:lpstr>
      <vt:lpstr>Examples  of Resources</vt:lpstr>
      <vt:lpstr>PowerPoint Presentation</vt:lpstr>
      <vt:lpstr>Examples  of Resources</vt:lpstr>
      <vt:lpstr>PowerPoint Presentation</vt:lpstr>
      <vt:lpstr>Steps for  Scripture Engagement Assistance</vt:lpstr>
      <vt:lpstr>Scripture Engagement Assessment (SEA) </vt:lpstr>
      <vt:lpstr>Steps for  Scripture Engagement Assistance</vt:lpstr>
      <vt:lpstr>PowerPoint Presentation</vt:lpstr>
      <vt:lpstr>Biblical Outcome Form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199</cp:revision>
  <dcterms:created xsi:type="dcterms:W3CDTF">2019-03-18T18:21:25Z</dcterms:created>
  <dcterms:modified xsi:type="dcterms:W3CDTF">2024-11-15T20:03:35Z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